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9" r:id="rId8"/>
    <p:sldId id="268" r:id="rId9"/>
    <p:sldId id="266" r:id="rId10"/>
    <p:sldId id="267" r:id="rId11"/>
    <p:sldId id="270" r:id="rId12"/>
    <p:sldId id="262" r:id="rId13"/>
    <p:sldId id="263" r:id="rId14"/>
    <p:sldId id="264" r:id="rId15"/>
    <p:sldId id="265" r:id="rId16"/>
    <p:sldId id="271" r:id="rId17"/>
    <p:sldId id="272" r:id="rId18"/>
    <p:sldId id="273" r:id="rId1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10" d="100"/>
          <a:sy n="110" d="100"/>
        </p:scale>
        <p:origin x="-204" y="147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22.03.2018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22.03.2018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22.03.2018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22.03.2018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22.03.2018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22.03.2018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22.03.2018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22.03.2018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22.03.2018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22.03.2018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22.03.2018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22.03.2018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hyperlink" Target="mailto:mail@bargzn.com"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8.JPG"/>
          <p:cNvPicPr>
            <a:picLocks noChangeAspect="1"/>
          </p:cNvPicPr>
          <p:nvPr/>
        </p:nvPicPr>
        <p:blipFill>
          <a:blip r:embed="rId2" cstate="print"/>
          <a:stretch>
            <a:fillRect/>
          </a:stretch>
        </p:blipFill>
        <p:spPr>
          <a:xfrm>
            <a:off x="0" y="0"/>
            <a:ext cx="9180512" cy="6885384"/>
          </a:xfrm>
          <a:prstGeom prst="rect">
            <a:avLst/>
          </a:prstGeom>
        </p:spPr>
      </p:pic>
      <p:pic>
        <p:nvPicPr>
          <p:cNvPr id="6" name="Picture 3" descr="C:\Users\Сервер\Dropbox\c102ec01911c94b6fad9607ac9993776.png"/>
          <p:cNvPicPr>
            <a:picLocks noChangeAspect="1" noChangeArrowheads="1"/>
          </p:cNvPicPr>
          <p:nvPr/>
        </p:nvPicPr>
        <p:blipFill>
          <a:blip r:embed="rId3" cstate="print"/>
          <a:srcRect t="18891" b="16209"/>
          <a:stretch>
            <a:fillRect/>
          </a:stretch>
        </p:blipFill>
        <p:spPr bwMode="auto">
          <a:xfrm>
            <a:off x="0" y="0"/>
            <a:ext cx="2451038" cy="648072"/>
          </a:xfrm>
          <a:prstGeom prst="rect">
            <a:avLst/>
          </a:prstGeom>
          <a:noFill/>
        </p:spPr>
      </p:pic>
      <p:sp>
        <p:nvSpPr>
          <p:cNvPr id="7" name="TextBox 6"/>
          <p:cNvSpPr txBox="1"/>
          <p:nvPr/>
        </p:nvSpPr>
        <p:spPr>
          <a:xfrm>
            <a:off x="2441275" y="2648308"/>
            <a:ext cx="4106174" cy="1384995"/>
          </a:xfrm>
          <a:prstGeom prst="rect">
            <a:avLst/>
          </a:prstGeom>
          <a:solidFill>
            <a:schemeClr val="bg1">
              <a:lumMod val="65000"/>
            </a:schemeClr>
          </a:solidFill>
        </p:spPr>
        <p:txBody>
          <a:bodyPr wrap="square" rtlCol="0">
            <a:spAutoFit/>
          </a:bodyPr>
          <a:lstStyle/>
          <a:p>
            <a:pPr algn="ctr"/>
            <a:r>
              <a:rPr lang="ru-RU" sz="2800" b="1" dirty="0" smtClean="0">
                <a:solidFill>
                  <a:schemeClr val="bg1"/>
                </a:solidFill>
                <a:latin typeface="Arial Black" pitchFamily="34" charset="0"/>
                <a:cs typeface="Andalus" pitchFamily="18" charset="-78"/>
              </a:rPr>
              <a:t>БАРГУЗИН</a:t>
            </a:r>
          </a:p>
          <a:p>
            <a:pPr algn="ctr"/>
            <a:r>
              <a:rPr lang="ru-RU" sz="2800" b="1" dirty="0" smtClean="0">
                <a:solidFill>
                  <a:schemeClr val="bg1"/>
                </a:solidFill>
                <a:latin typeface="Arial Black" pitchFamily="34" charset="0"/>
                <a:cs typeface="Andalus" pitchFamily="18" charset="-78"/>
              </a:rPr>
              <a:t>Производственное предприятие</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DSCN0513.JPG"/>
          <p:cNvPicPr>
            <a:picLocks noChangeAspect="1"/>
          </p:cNvPicPr>
          <p:nvPr/>
        </p:nvPicPr>
        <p:blipFill>
          <a:blip r:embed="rId2" cstate="print"/>
          <a:stretch>
            <a:fillRect/>
          </a:stretch>
        </p:blipFill>
        <p:spPr>
          <a:xfrm>
            <a:off x="0" y="0"/>
            <a:ext cx="9144000" cy="6858000"/>
          </a:xfrm>
          <a:prstGeom prst="rect">
            <a:avLst/>
          </a:prstGeom>
        </p:spPr>
      </p:pic>
      <p:pic>
        <p:nvPicPr>
          <p:cNvPr id="5" name="Picture 3" descr="C:\Users\Сервер\Dropbox\c102ec01911c94b6fad9607ac9993776.png"/>
          <p:cNvPicPr>
            <a:picLocks noChangeAspect="1" noChangeArrowheads="1"/>
          </p:cNvPicPr>
          <p:nvPr/>
        </p:nvPicPr>
        <p:blipFill>
          <a:blip r:embed="rId3" cstate="print"/>
          <a:srcRect t="18891" b="16209"/>
          <a:stretch>
            <a:fillRect/>
          </a:stretch>
        </p:blipFill>
        <p:spPr bwMode="auto">
          <a:xfrm>
            <a:off x="0" y="0"/>
            <a:ext cx="2451038" cy="648072"/>
          </a:xfrm>
          <a:prstGeom prst="rect">
            <a:avLst/>
          </a:prstGeom>
          <a:noFill/>
        </p:spPr>
      </p:pic>
      <p:sp>
        <p:nvSpPr>
          <p:cNvPr id="6" name="TextBox 5"/>
          <p:cNvSpPr txBox="1"/>
          <p:nvPr/>
        </p:nvSpPr>
        <p:spPr>
          <a:xfrm>
            <a:off x="5805578" y="1808668"/>
            <a:ext cx="2035834" cy="1569660"/>
          </a:xfrm>
          <a:prstGeom prst="rect">
            <a:avLst/>
          </a:prstGeom>
          <a:solidFill>
            <a:schemeClr val="bg1">
              <a:lumMod val="95000"/>
            </a:schemeClr>
          </a:solidFill>
        </p:spPr>
        <p:txBody>
          <a:bodyPr wrap="square" rtlCol="0">
            <a:spAutoFit/>
          </a:bodyPr>
          <a:lstStyle/>
          <a:p>
            <a:r>
              <a:rPr lang="ru-RU" sz="1600" dirty="0" smtClean="0"/>
              <a:t>Станок второй линии раскраивает материал на готовую продукцию – обрезную доску и брус.</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DSCN0519.JPG"/>
          <p:cNvPicPr>
            <a:picLocks noChangeAspect="1"/>
          </p:cNvPicPr>
          <p:nvPr/>
        </p:nvPicPr>
        <p:blipFill>
          <a:blip r:embed="rId2" cstate="print"/>
          <a:stretch>
            <a:fillRect/>
          </a:stretch>
        </p:blipFill>
        <p:spPr>
          <a:xfrm>
            <a:off x="0" y="0"/>
            <a:ext cx="9144000" cy="6885384"/>
          </a:xfrm>
          <a:prstGeom prst="rect">
            <a:avLst/>
          </a:prstGeom>
        </p:spPr>
      </p:pic>
      <p:pic>
        <p:nvPicPr>
          <p:cNvPr id="5" name="Picture 3" descr="C:\Users\Сервер\Dropbox\c102ec01911c94b6fad9607ac9993776.png"/>
          <p:cNvPicPr>
            <a:picLocks noChangeAspect="1" noChangeArrowheads="1"/>
          </p:cNvPicPr>
          <p:nvPr/>
        </p:nvPicPr>
        <p:blipFill>
          <a:blip r:embed="rId3" cstate="print"/>
          <a:srcRect t="18891" b="16209"/>
          <a:stretch>
            <a:fillRect/>
          </a:stretch>
        </p:blipFill>
        <p:spPr bwMode="auto">
          <a:xfrm>
            <a:off x="0" y="0"/>
            <a:ext cx="2451038" cy="648072"/>
          </a:xfrm>
          <a:prstGeom prst="rect">
            <a:avLst/>
          </a:prstGeom>
          <a:noFill/>
        </p:spPr>
      </p:pic>
      <p:sp>
        <p:nvSpPr>
          <p:cNvPr id="7" name="TextBox 6"/>
          <p:cNvSpPr txBox="1"/>
          <p:nvPr/>
        </p:nvSpPr>
        <p:spPr>
          <a:xfrm>
            <a:off x="1242204" y="3395929"/>
            <a:ext cx="7134046" cy="523220"/>
          </a:xfrm>
          <a:prstGeom prst="rect">
            <a:avLst/>
          </a:prstGeom>
          <a:solidFill>
            <a:schemeClr val="bg1">
              <a:lumMod val="95000"/>
            </a:schemeClr>
          </a:solidFill>
        </p:spPr>
        <p:txBody>
          <a:bodyPr wrap="square" rtlCol="0">
            <a:spAutoFit/>
          </a:bodyPr>
          <a:lstStyle/>
          <a:p>
            <a:r>
              <a:rPr lang="ru-RU" sz="1400" dirty="0" smtClean="0"/>
              <a:t>Производственные мощности предприятия составляют 1100 м3 обрезного пиломатериала в месяц, порядка 14 000 м3 - общий объем продукции в год.</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DSCN0496.JPG"/>
          <p:cNvPicPr>
            <a:picLocks noChangeAspect="1"/>
          </p:cNvPicPr>
          <p:nvPr/>
        </p:nvPicPr>
        <p:blipFill>
          <a:blip r:embed="rId2" cstate="print"/>
          <a:srcRect l="10883"/>
          <a:stretch>
            <a:fillRect/>
          </a:stretch>
        </p:blipFill>
        <p:spPr>
          <a:xfrm>
            <a:off x="0" y="19249"/>
            <a:ext cx="9144000" cy="6838751"/>
          </a:xfrm>
          <a:prstGeom prst="rect">
            <a:avLst/>
          </a:prstGeom>
        </p:spPr>
      </p:pic>
      <p:pic>
        <p:nvPicPr>
          <p:cNvPr id="5" name="Picture 3" descr="C:\Users\Сервер\Dropbox\c102ec01911c94b6fad9607ac9993776.png"/>
          <p:cNvPicPr>
            <a:picLocks noChangeAspect="1" noChangeArrowheads="1"/>
          </p:cNvPicPr>
          <p:nvPr/>
        </p:nvPicPr>
        <p:blipFill>
          <a:blip r:embed="rId3" cstate="print"/>
          <a:srcRect t="18891" b="16209"/>
          <a:stretch>
            <a:fillRect/>
          </a:stretch>
        </p:blipFill>
        <p:spPr bwMode="auto">
          <a:xfrm>
            <a:off x="0" y="0"/>
            <a:ext cx="2451038" cy="648072"/>
          </a:xfrm>
          <a:prstGeom prst="rect">
            <a:avLst/>
          </a:prstGeom>
          <a:noFill/>
        </p:spPr>
      </p:pic>
      <p:sp>
        <p:nvSpPr>
          <p:cNvPr id="6" name="TextBox 5"/>
          <p:cNvSpPr txBox="1"/>
          <p:nvPr/>
        </p:nvSpPr>
        <p:spPr>
          <a:xfrm>
            <a:off x="4701398" y="2162351"/>
            <a:ext cx="4183810" cy="4031873"/>
          </a:xfrm>
          <a:prstGeom prst="rect">
            <a:avLst/>
          </a:prstGeom>
          <a:solidFill>
            <a:schemeClr val="bg1">
              <a:lumMod val="95000"/>
            </a:schemeClr>
          </a:solidFill>
        </p:spPr>
        <p:txBody>
          <a:bodyPr wrap="square" rtlCol="0">
            <a:spAutoFit/>
          </a:bodyPr>
          <a:lstStyle/>
          <a:p>
            <a:r>
              <a:rPr lang="ru-RU" sz="1600" dirty="0" smtClean="0"/>
              <a:t>Предприятие производит </a:t>
            </a:r>
            <a:r>
              <a:rPr lang="ru-RU" sz="1600" dirty="0" smtClean="0"/>
              <a:t>пиломатериал следующих размеров:</a:t>
            </a:r>
          </a:p>
          <a:p>
            <a:r>
              <a:rPr lang="ru-RU" sz="1600" dirty="0" smtClean="0"/>
              <a:t>Брус</a:t>
            </a:r>
          </a:p>
          <a:p>
            <a:r>
              <a:rPr lang="ru-RU" sz="1600" dirty="0" smtClean="0"/>
              <a:t>100х150 мм</a:t>
            </a:r>
          </a:p>
          <a:p>
            <a:r>
              <a:rPr lang="ru-RU" sz="1600" dirty="0" smtClean="0"/>
              <a:t>150х180 мм</a:t>
            </a:r>
          </a:p>
          <a:p>
            <a:r>
              <a:rPr lang="ru-RU" sz="1600" dirty="0" smtClean="0"/>
              <a:t>100х180 мм</a:t>
            </a:r>
          </a:p>
          <a:p>
            <a:r>
              <a:rPr lang="ru-RU" sz="1600" dirty="0" smtClean="0"/>
              <a:t>Доска обрезная</a:t>
            </a:r>
          </a:p>
          <a:p>
            <a:r>
              <a:rPr lang="ru-RU" sz="1600" dirty="0" smtClean="0"/>
              <a:t>22х150 мм</a:t>
            </a:r>
          </a:p>
          <a:p>
            <a:r>
              <a:rPr lang="ru-RU" sz="1600" dirty="0" smtClean="0"/>
              <a:t>22х180 мм</a:t>
            </a:r>
          </a:p>
          <a:p>
            <a:r>
              <a:rPr lang="ru-RU" sz="1600" dirty="0" smtClean="0"/>
              <a:t>40х100 мм</a:t>
            </a:r>
          </a:p>
          <a:p>
            <a:r>
              <a:rPr lang="ru-RU" sz="1600" dirty="0" smtClean="0"/>
              <a:t>40х120 </a:t>
            </a:r>
            <a:r>
              <a:rPr lang="ru-RU" sz="1600" dirty="0" smtClean="0"/>
              <a:t>мм</a:t>
            </a:r>
          </a:p>
          <a:p>
            <a:r>
              <a:rPr lang="ru-RU" sz="1600" dirty="0" smtClean="0"/>
              <a:t>40х150 </a:t>
            </a:r>
            <a:r>
              <a:rPr lang="ru-RU" sz="1600" dirty="0" smtClean="0"/>
              <a:t>мм</a:t>
            </a:r>
          </a:p>
          <a:p>
            <a:r>
              <a:rPr lang="ru-RU" sz="1600" dirty="0" smtClean="0"/>
              <a:t>40х180 </a:t>
            </a:r>
            <a:r>
              <a:rPr lang="ru-RU" sz="1600" dirty="0" smtClean="0"/>
              <a:t>мм</a:t>
            </a:r>
          </a:p>
          <a:p>
            <a:r>
              <a:rPr lang="ru-RU" sz="1600" dirty="0" err="1" smtClean="0"/>
              <a:t>Необрезная</a:t>
            </a:r>
            <a:r>
              <a:rPr lang="ru-RU" sz="1600" dirty="0" smtClean="0"/>
              <a:t> доска</a:t>
            </a:r>
            <a:endParaRPr lang="ru-RU" sz="1600" dirty="0" smtClean="0"/>
          </a:p>
          <a:p>
            <a:r>
              <a:rPr lang="ru-RU" sz="1600" dirty="0" smtClean="0"/>
              <a:t>22, 40 мм</a:t>
            </a:r>
          </a:p>
          <a:p>
            <a:r>
              <a:rPr lang="ru-RU" sz="1600" dirty="0" smtClean="0"/>
              <a:t>Бруски черепные 40х50 мм</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DSCN0500.JPG"/>
          <p:cNvPicPr>
            <a:picLocks noGrp="1" noChangeAspect="1"/>
          </p:cNvPicPr>
          <p:nvPr>
            <p:ph idx="1"/>
          </p:nvPr>
        </p:nvPicPr>
        <p:blipFill>
          <a:blip r:embed="rId2" cstate="print"/>
          <a:stretch>
            <a:fillRect/>
          </a:stretch>
        </p:blipFill>
        <p:spPr>
          <a:xfrm>
            <a:off x="0" y="2636912"/>
            <a:ext cx="9144000" cy="1600200"/>
          </a:xfrm>
          <a:prstGeom prst="rect">
            <a:avLst/>
          </a:prstGeom>
          <a:noFill/>
          <a:ln>
            <a:noFill/>
          </a:ln>
        </p:spPr>
      </p:pic>
      <p:sp>
        <p:nvSpPr>
          <p:cNvPr id="6" name="TextBox 5"/>
          <p:cNvSpPr txBox="1"/>
          <p:nvPr/>
        </p:nvSpPr>
        <p:spPr>
          <a:xfrm>
            <a:off x="3563888" y="260648"/>
            <a:ext cx="1730602" cy="461665"/>
          </a:xfrm>
          <a:prstGeom prst="rect">
            <a:avLst/>
          </a:prstGeom>
          <a:noFill/>
        </p:spPr>
        <p:txBody>
          <a:bodyPr wrap="none" rtlCol="0">
            <a:spAutoFit/>
          </a:bodyPr>
          <a:lstStyle/>
          <a:p>
            <a:r>
              <a:rPr lang="ru-RU" sz="2400" b="1" dirty="0" smtClean="0"/>
              <a:t>Продукция</a:t>
            </a:r>
            <a:r>
              <a:rPr lang="en-US" dirty="0" smtClean="0"/>
              <a:t>.</a:t>
            </a:r>
            <a:endParaRPr lang="ru-RU" dirty="0"/>
          </a:p>
        </p:txBody>
      </p:sp>
      <p:sp>
        <p:nvSpPr>
          <p:cNvPr id="7" name="TextBox 6"/>
          <p:cNvSpPr txBox="1"/>
          <p:nvPr/>
        </p:nvSpPr>
        <p:spPr>
          <a:xfrm>
            <a:off x="595223" y="762798"/>
            <a:ext cx="8548777" cy="1200329"/>
          </a:xfrm>
          <a:prstGeom prst="rect">
            <a:avLst/>
          </a:prstGeom>
          <a:noFill/>
        </p:spPr>
        <p:txBody>
          <a:bodyPr wrap="square" rtlCol="0">
            <a:spAutoFit/>
          </a:bodyPr>
          <a:lstStyle/>
          <a:p>
            <a:r>
              <a:rPr lang="ru-RU" dirty="0" smtClean="0"/>
              <a:t>Заказчик может выбрать любой размер и сорт обрезного пиломатериала. </a:t>
            </a:r>
          </a:p>
          <a:p>
            <a:r>
              <a:rPr lang="ru-RU" dirty="0" smtClean="0"/>
              <a:t>Продукция предприятия в основном делится на два сорта </a:t>
            </a:r>
            <a:r>
              <a:rPr lang="en-US" dirty="0" smtClean="0"/>
              <a:t>I </a:t>
            </a:r>
            <a:r>
              <a:rPr lang="ru-RU" dirty="0" smtClean="0"/>
              <a:t>и </a:t>
            </a:r>
            <a:r>
              <a:rPr lang="en-US" dirty="0" smtClean="0"/>
              <a:t>IV </a:t>
            </a:r>
            <a:r>
              <a:rPr lang="ru-RU" dirty="0" smtClean="0"/>
              <a:t>с градацией по </a:t>
            </a:r>
            <a:r>
              <a:rPr lang="ru-RU" dirty="0" smtClean="0"/>
              <a:t>размерам, пользующихся </a:t>
            </a:r>
            <a:r>
              <a:rPr lang="ru-RU" dirty="0" smtClean="0"/>
              <a:t>спросом на локальном </a:t>
            </a:r>
            <a:r>
              <a:rPr lang="ru-RU" dirty="0" smtClean="0"/>
              <a:t>рынке </a:t>
            </a:r>
            <a:r>
              <a:rPr lang="ru-RU" dirty="0" smtClean="0"/>
              <a:t>пиломатериалов.</a:t>
            </a:r>
          </a:p>
          <a:p>
            <a:r>
              <a:rPr lang="en-US" dirty="0" smtClean="0"/>
              <a:t> </a:t>
            </a:r>
            <a:endParaRPr lang="ru-RU" dirty="0"/>
          </a:p>
        </p:txBody>
      </p:sp>
      <p:sp>
        <p:nvSpPr>
          <p:cNvPr id="8" name="TextBox 7"/>
          <p:cNvSpPr txBox="1"/>
          <p:nvPr/>
        </p:nvSpPr>
        <p:spPr>
          <a:xfrm>
            <a:off x="539552" y="4869160"/>
            <a:ext cx="8136904" cy="1477328"/>
          </a:xfrm>
          <a:prstGeom prst="rect">
            <a:avLst/>
          </a:prstGeom>
          <a:noFill/>
        </p:spPr>
        <p:txBody>
          <a:bodyPr wrap="square" rtlCol="0">
            <a:spAutoFit/>
          </a:bodyPr>
          <a:lstStyle/>
          <a:p>
            <a:r>
              <a:rPr lang="ru-RU" dirty="0" smtClean="0"/>
              <a:t>Продукция первого сорта считается самой высококачественной для обрезных пиломатериалов и характеризуется отсутствием обзола и наиболее правильной геометрией. Для четвертого сорта характерно наличие обзола (остатков коры) и несколько сниженных требований по геометрии и общему качеству пропила. </a:t>
            </a:r>
          </a:p>
          <a:p>
            <a:endParaRPr lang="ru-RU" dirty="0"/>
          </a:p>
        </p:txBody>
      </p:sp>
      <p:pic>
        <p:nvPicPr>
          <p:cNvPr id="3074" name="Picture 2" descr="C:\Users\Сервер\Dropbox\50a5b3d7318a989f622afd531091dad2.png"/>
          <p:cNvPicPr>
            <a:picLocks noChangeAspect="1" noChangeArrowheads="1"/>
          </p:cNvPicPr>
          <p:nvPr/>
        </p:nvPicPr>
        <p:blipFill>
          <a:blip r:embed="rId3" cstate="print"/>
          <a:srcRect/>
          <a:stretch>
            <a:fillRect/>
          </a:stretch>
        </p:blipFill>
        <p:spPr bwMode="auto">
          <a:xfrm>
            <a:off x="50968" y="47452"/>
            <a:ext cx="2432800" cy="573236"/>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DSCN0502.JPG"/>
          <p:cNvPicPr>
            <a:picLocks noChangeAspect="1"/>
          </p:cNvPicPr>
          <p:nvPr/>
        </p:nvPicPr>
        <p:blipFill>
          <a:blip r:embed="rId2" cstate="print"/>
          <a:srcRect r="11504"/>
          <a:stretch>
            <a:fillRect/>
          </a:stretch>
        </p:blipFill>
        <p:spPr>
          <a:xfrm>
            <a:off x="0" y="0"/>
            <a:ext cx="9144000" cy="6886745"/>
          </a:xfrm>
          <a:prstGeom prst="rect">
            <a:avLst/>
          </a:prstGeom>
        </p:spPr>
      </p:pic>
      <p:pic>
        <p:nvPicPr>
          <p:cNvPr id="6" name="Picture 3" descr="C:\Users\Сервер\Dropbox\c102ec01911c94b6fad9607ac9993776.png"/>
          <p:cNvPicPr>
            <a:picLocks noChangeAspect="1" noChangeArrowheads="1"/>
          </p:cNvPicPr>
          <p:nvPr/>
        </p:nvPicPr>
        <p:blipFill>
          <a:blip r:embed="rId3" cstate="print"/>
          <a:srcRect t="18891" b="16209"/>
          <a:stretch>
            <a:fillRect/>
          </a:stretch>
        </p:blipFill>
        <p:spPr bwMode="auto">
          <a:xfrm>
            <a:off x="0" y="0"/>
            <a:ext cx="2451038" cy="648072"/>
          </a:xfrm>
          <a:prstGeom prst="rect">
            <a:avLst/>
          </a:prstGeom>
          <a:noFill/>
        </p:spPr>
      </p:pic>
      <p:sp>
        <p:nvSpPr>
          <p:cNvPr id="5" name="TextBox 4"/>
          <p:cNvSpPr txBox="1"/>
          <p:nvPr/>
        </p:nvSpPr>
        <p:spPr>
          <a:xfrm>
            <a:off x="1069674" y="1915063"/>
            <a:ext cx="1794295" cy="338554"/>
          </a:xfrm>
          <a:prstGeom prst="rect">
            <a:avLst/>
          </a:prstGeom>
          <a:solidFill>
            <a:schemeClr val="bg1">
              <a:lumMod val="95000"/>
            </a:schemeClr>
          </a:solidFill>
        </p:spPr>
        <p:txBody>
          <a:bodyPr wrap="square" rtlCol="0">
            <a:spAutoFit/>
          </a:bodyPr>
          <a:lstStyle/>
          <a:p>
            <a:r>
              <a:rPr lang="ru-RU" sz="1600" dirty="0" smtClean="0"/>
              <a:t>Доски 1-го сорта</a:t>
            </a:r>
          </a:p>
        </p:txBody>
      </p:sp>
      <p:sp>
        <p:nvSpPr>
          <p:cNvPr id="7" name="TextBox 6"/>
          <p:cNvSpPr txBox="1"/>
          <p:nvPr/>
        </p:nvSpPr>
        <p:spPr>
          <a:xfrm>
            <a:off x="5293742" y="3335544"/>
            <a:ext cx="3324046" cy="2062103"/>
          </a:xfrm>
          <a:prstGeom prst="rect">
            <a:avLst/>
          </a:prstGeom>
          <a:solidFill>
            <a:schemeClr val="bg1">
              <a:lumMod val="95000"/>
            </a:schemeClr>
          </a:solidFill>
        </p:spPr>
        <p:txBody>
          <a:bodyPr wrap="square" rtlCol="0">
            <a:spAutoFit/>
          </a:bodyPr>
          <a:lstStyle/>
          <a:p>
            <a:r>
              <a:rPr lang="ru-RU" sz="1600" dirty="0" smtClean="0"/>
              <a:t>Предприятие производит обрезные доски высокого качества размерами от 22х120 до 50х180. Поверхность доски выход гладкой, благодаря дополнительным подрезающим ножам на многопильном станке и не нуждаются в строгании.</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DSCN0497.JPG"/>
          <p:cNvPicPr>
            <a:picLocks noChangeAspect="1"/>
          </p:cNvPicPr>
          <p:nvPr/>
        </p:nvPicPr>
        <p:blipFill>
          <a:blip r:embed="rId2" cstate="print"/>
          <a:srcRect l="17077"/>
          <a:stretch>
            <a:fillRect/>
          </a:stretch>
        </p:blipFill>
        <p:spPr>
          <a:xfrm>
            <a:off x="0" y="27384"/>
            <a:ext cx="9144000" cy="6858000"/>
          </a:xfrm>
          <a:prstGeom prst="rect">
            <a:avLst/>
          </a:prstGeom>
        </p:spPr>
      </p:pic>
      <p:pic>
        <p:nvPicPr>
          <p:cNvPr id="5" name="Picture 2" descr="C:\Users\Сервер\Dropbox\50a5b3d7318a989f622afd531091dad2.png"/>
          <p:cNvPicPr>
            <a:picLocks noChangeAspect="1" noChangeArrowheads="1"/>
          </p:cNvPicPr>
          <p:nvPr/>
        </p:nvPicPr>
        <p:blipFill>
          <a:blip r:embed="rId3" cstate="print"/>
          <a:srcRect/>
          <a:stretch>
            <a:fillRect/>
          </a:stretch>
        </p:blipFill>
        <p:spPr bwMode="auto">
          <a:xfrm>
            <a:off x="50968" y="47452"/>
            <a:ext cx="2432800" cy="573236"/>
          </a:xfrm>
          <a:prstGeom prst="rect">
            <a:avLst/>
          </a:prstGeom>
          <a:noFill/>
        </p:spPr>
      </p:pic>
      <p:sp>
        <p:nvSpPr>
          <p:cNvPr id="6" name="TextBox 5"/>
          <p:cNvSpPr txBox="1"/>
          <p:nvPr/>
        </p:nvSpPr>
        <p:spPr>
          <a:xfrm>
            <a:off x="4252822" y="3752490"/>
            <a:ext cx="4891178" cy="3122762"/>
          </a:xfrm>
          <a:prstGeom prst="rect">
            <a:avLst/>
          </a:prstGeom>
          <a:solidFill>
            <a:schemeClr val="bg1">
              <a:lumMod val="95000"/>
            </a:schemeClr>
          </a:solidFill>
        </p:spPr>
        <p:txBody>
          <a:bodyPr wrap="square" rtlCol="0">
            <a:spAutoFit/>
          </a:bodyPr>
          <a:lstStyle/>
          <a:p>
            <a:r>
              <a:rPr lang="ru-RU" sz="1600" dirty="0" smtClean="0"/>
              <a:t>Предприятие производит следующую продукцию:</a:t>
            </a:r>
            <a:endParaRPr lang="en-US" sz="1600" dirty="0" smtClean="0"/>
          </a:p>
          <a:p>
            <a:r>
              <a:rPr lang="ru-RU" sz="1600" dirty="0" smtClean="0"/>
              <a:t>1. Брус </a:t>
            </a:r>
            <a:r>
              <a:rPr lang="ru-RU" sz="1600" dirty="0" err="1" smtClean="0"/>
              <a:t>необрезной</a:t>
            </a:r>
            <a:r>
              <a:rPr lang="ru-RU" sz="1600" dirty="0" smtClean="0"/>
              <a:t> (лафет) 150,180 мм</a:t>
            </a:r>
            <a:r>
              <a:rPr lang="en-US" sz="1600" dirty="0" smtClean="0"/>
              <a:t> - </a:t>
            </a:r>
            <a:r>
              <a:rPr lang="ru-RU" sz="1600" dirty="0" smtClean="0"/>
              <a:t>7000 р./м</a:t>
            </a:r>
            <a:r>
              <a:rPr lang="ru-RU" sz="1600" baseline="30000" dirty="0" smtClean="0"/>
              <a:t>3</a:t>
            </a:r>
            <a:endParaRPr lang="ru-RU" sz="1600" dirty="0" smtClean="0"/>
          </a:p>
          <a:p>
            <a:r>
              <a:rPr lang="ru-RU" sz="1600" dirty="0" smtClean="0"/>
              <a:t>2.Брус 150х180,180х180,150х150, 200х200</a:t>
            </a:r>
            <a:r>
              <a:rPr lang="en-US" sz="1600" dirty="0" smtClean="0"/>
              <a:t> - </a:t>
            </a:r>
            <a:r>
              <a:rPr lang="ru-RU" sz="1600" dirty="0" smtClean="0"/>
              <a:t>9500 р./м</a:t>
            </a:r>
            <a:r>
              <a:rPr lang="ru-RU" sz="1600" baseline="30000" dirty="0" smtClean="0"/>
              <a:t>3</a:t>
            </a:r>
            <a:endParaRPr lang="ru-RU" sz="1600" dirty="0" smtClean="0"/>
          </a:p>
          <a:p>
            <a:r>
              <a:rPr lang="ru-RU" sz="1600" dirty="0" smtClean="0"/>
              <a:t>3. Брус 100х150, 100х180</a:t>
            </a:r>
            <a:r>
              <a:rPr lang="en-US" sz="1600" dirty="0" smtClean="0"/>
              <a:t> - </a:t>
            </a:r>
            <a:r>
              <a:rPr lang="ru-RU" sz="1600" dirty="0" smtClean="0"/>
              <a:t>9500 р./м</a:t>
            </a:r>
            <a:r>
              <a:rPr lang="ru-RU" sz="1600" baseline="30000" dirty="0" smtClean="0"/>
              <a:t>3</a:t>
            </a:r>
            <a:endParaRPr lang="ru-RU" sz="1600" dirty="0" smtClean="0"/>
          </a:p>
          <a:p>
            <a:r>
              <a:rPr lang="ru-RU" sz="1600" dirty="0" smtClean="0"/>
              <a:t>4. Доска обрезная 1 сорт 25,40,50 мм</a:t>
            </a:r>
            <a:r>
              <a:rPr lang="en-US" sz="1600" dirty="0" smtClean="0"/>
              <a:t> - </a:t>
            </a:r>
            <a:r>
              <a:rPr lang="ru-RU" sz="1600" dirty="0" smtClean="0"/>
              <a:t>8500 р./м</a:t>
            </a:r>
            <a:r>
              <a:rPr lang="ru-RU" sz="1600" baseline="30000" dirty="0" smtClean="0"/>
              <a:t>3</a:t>
            </a:r>
            <a:endParaRPr lang="ru-RU" sz="1600" dirty="0" smtClean="0"/>
          </a:p>
          <a:p>
            <a:r>
              <a:rPr lang="ru-RU" sz="1600" dirty="0" smtClean="0"/>
              <a:t>5. Доска обрезная 4 сорт 25,40,50 мм</a:t>
            </a:r>
            <a:r>
              <a:rPr lang="en-US" sz="1600" dirty="0" smtClean="0"/>
              <a:t> - </a:t>
            </a:r>
            <a:r>
              <a:rPr lang="ru-RU" sz="1600" dirty="0" smtClean="0"/>
              <a:t>5000 р./м</a:t>
            </a:r>
            <a:r>
              <a:rPr lang="ru-RU" sz="1600" baseline="30000" dirty="0" smtClean="0"/>
              <a:t>3</a:t>
            </a:r>
            <a:endParaRPr lang="ru-RU" sz="1600" dirty="0" smtClean="0"/>
          </a:p>
          <a:p>
            <a:r>
              <a:rPr lang="ru-RU" sz="1600" dirty="0" smtClean="0"/>
              <a:t>6. Доска </a:t>
            </a:r>
            <a:r>
              <a:rPr lang="ru-RU" sz="1600" dirty="0" err="1" smtClean="0"/>
              <a:t>необрезная</a:t>
            </a:r>
            <a:r>
              <a:rPr lang="ru-RU" sz="1600" dirty="0" smtClean="0"/>
              <a:t> 25 мм</a:t>
            </a:r>
            <a:r>
              <a:rPr lang="en-US" sz="1600" dirty="0" smtClean="0"/>
              <a:t> - </a:t>
            </a:r>
            <a:r>
              <a:rPr lang="ru-RU" sz="1600" dirty="0" smtClean="0"/>
              <a:t>2500 р./м</a:t>
            </a:r>
            <a:r>
              <a:rPr lang="ru-RU" sz="1600" baseline="30000" dirty="0" smtClean="0"/>
              <a:t>3</a:t>
            </a:r>
            <a:endParaRPr lang="ru-RU" sz="1600" dirty="0" smtClean="0"/>
          </a:p>
          <a:p>
            <a:r>
              <a:rPr lang="ru-RU" sz="1600" dirty="0" smtClean="0"/>
              <a:t>8. Доска </a:t>
            </a:r>
            <a:r>
              <a:rPr lang="ru-RU" sz="1600" dirty="0" err="1" smtClean="0"/>
              <a:t>необрезная</a:t>
            </a:r>
            <a:r>
              <a:rPr lang="ru-RU" sz="1600" dirty="0" smtClean="0"/>
              <a:t> 40 мм</a:t>
            </a:r>
            <a:r>
              <a:rPr lang="en-US" sz="1600" dirty="0" smtClean="0"/>
              <a:t> - </a:t>
            </a:r>
            <a:r>
              <a:rPr lang="ru-RU" sz="1600" dirty="0" smtClean="0"/>
              <a:t>5000 р./м</a:t>
            </a:r>
            <a:r>
              <a:rPr lang="ru-RU" sz="1600" baseline="30000" dirty="0" smtClean="0"/>
              <a:t>3</a:t>
            </a:r>
            <a:endParaRPr lang="ru-RU" sz="1600" dirty="0" smtClean="0"/>
          </a:p>
          <a:p>
            <a:r>
              <a:rPr lang="ru-RU" sz="1600" dirty="0" smtClean="0"/>
              <a:t>9. Лес </a:t>
            </a:r>
            <a:r>
              <a:rPr lang="en-US" sz="1600" dirty="0" smtClean="0"/>
              <a:t> </a:t>
            </a:r>
            <a:r>
              <a:rPr lang="ru-RU" sz="1600" dirty="0" smtClean="0"/>
              <a:t>пиловочник </a:t>
            </a:r>
            <a:r>
              <a:rPr lang="en-US" sz="1600" dirty="0" smtClean="0"/>
              <a:t> - </a:t>
            </a:r>
            <a:r>
              <a:rPr lang="ru-RU" sz="1600" dirty="0" smtClean="0"/>
              <a:t>3500 р./м</a:t>
            </a:r>
            <a:r>
              <a:rPr lang="ru-RU" sz="1600" baseline="30000" dirty="0" smtClean="0"/>
              <a:t>3</a:t>
            </a:r>
            <a:endParaRPr lang="ru-RU" sz="1600" dirty="0" smtClean="0"/>
          </a:p>
          <a:p>
            <a:r>
              <a:rPr lang="ru-RU" sz="1600" dirty="0" smtClean="0"/>
              <a:t>10. </a:t>
            </a:r>
            <a:r>
              <a:rPr lang="ru-RU" sz="1600" dirty="0" err="1" smtClean="0"/>
              <a:t>Энерголес</a:t>
            </a:r>
            <a:r>
              <a:rPr lang="ru-RU" sz="1600" dirty="0" smtClean="0"/>
              <a:t> </a:t>
            </a:r>
            <a:r>
              <a:rPr lang="en-US" sz="1600" dirty="0" smtClean="0"/>
              <a:t> </a:t>
            </a:r>
            <a:r>
              <a:rPr lang="ru-RU" sz="1600" dirty="0" smtClean="0"/>
              <a:t>11,13 м.</a:t>
            </a:r>
            <a:r>
              <a:rPr lang="en-US" sz="1600" dirty="0" smtClean="0"/>
              <a:t> - </a:t>
            </a:r>
            <a:r>
              <a:rPr lang="ru-RU" sz="1600" dirty="0" smtClean="0"/>
              <a:t>5000 р./м</a:t>
            </a:r>
            <a:r>
              <a:rPr lang="ru-RU" sz="1600" baseline="30000" dirty="0" smtClean="0"/>
              <a:t>3</a:t>
            </a:r>
            <a:endParaRPr lang="ru-RU" sz="1600" dirty="0" smtClean="0"/>
          </a:p>
          <a:p>
            <a:r>
              <a:rPr lang="ru-RU" sz="1600" dirty="0" smtClean="0"/>
              <a:t>11. Дрова</a:t>
            </a:r>
            <a:r>
              <a:rPr lang="en-US" sz="1600" dirty="0" smtClean="0"/>
              <a:t>  - </a:t>
            </a:r>
            <a:r>
              <a:rPr lang="ru-RU" sz="1600" dirty="0" smtClean="0"/>
              <a:t>550 р./м</a:t>
            </a:r>
            <a:r>
              <a:rPr lang="ru-RU" sz="1600" baseline="30000" dirty="0" smtClean="0"/>
              <a:t>3</a:t>
            </a:r>
            <a:endParaRPr lang="ru-RU" sz="1600" dirty="0" smtClean="0"/>
          </a:p>
          <a:p>
            <a:r>
              <a:rPr lang="ru-RU" sz="1600" dirty="0" smtClean="0"/>
              <a:t>12. Брусок 40-50</a:t>
            </a:r>
            <a:r>
              <a:rPr lang="en-US" sz="1600" dirty="0" smtClean="0"/>
              <a:t> - </a:t>
            </a:r>
            <a:r>
              <a:rPr lang="ru-RU" sz="1600" dirty="0" smtClean="0"/>
              <a:t>20 руб. </a:t>
            </a:r>
            <a:r>
              <a:rPr lang="ru-RU" sz="1600" dirty="0" err="1" smtClean="0"/>
              <a:t>пог</a:t>
            </a:r>
            <a:r>
              <a:rPr lang="ru-RU" sz="1600" dirty="0" smtClean="0"/>
              <a:t>. м.</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DSCN0531.JPG"/>
          <p:cNvPicPr>
            <a:picLocks noChangeAspect="1"/>
          </p:cNvPicPr>
          <p:nvPr/>
        </p:nvPicPr>
        <p:blipFill>
          <a:blip r:embed="rId2" cstate="print"/>
          <a:stretch>
            <a:fillRect/>
          </a:stretch>
        </p:blipFill>
        <p:spPr>
          <a:xfrm>
            <a:off x="0" y="0"/>
            <a:ext cx="9144000" cy="6885384"/>
          </a:xfrm>
          <a:prstGeom prst="rect">
            <a:avLst/>
          </a:prstGeom>
        </p:spPr>
      </p:pic>
      <p:pic>
        <p:nvPicPr>
          <p:cNvPr id="5" name="Picture 2" descr="C:\Users\Сервер\Dropbox\50a5b3d7318a989f622afd531091dad2.png"/>
          <p:cNvPicPr>
            <a:picLocks noChangeAspect="1" noChangeArrowheads="1"/>
          </p:cNvPicPr>
          <p:nvPr/>
        </p:nvPicPr>
        <p:blipFill>
          <a:blip r:embed="rId3" cstate="print"/>
          <a:srcRect/>
          <a:stretch>
            <a:fillRect/>
          </a:stretch>
        </p:blipFill>
        <p:spPr bwMode="auto">
          <a:xfrm>
            <a:off x="50968" y="47452"/>
            <a:ext cx="2432800" cy="573236"/>
          </a:xfrm>
          <a:prstGeom prst="rect">
            <a:avLst/>
          </a:prstGeom>
          <a:noFill/>
        </p:spPr>
      </p:pic>
      <p:sp>
        <p:nvSpPr>
          <p:cNvPr id="6" name="TextBox 5"/>
          <p:cNvSpPr txBox="1"/>
          <p:nvPr/>
        </p:nvSpPr>
        <p:spPr>
          <a:xfrm>
            <a:off x="1587260" y="2493030"/>
            <a:ext cx="5762446" cy="2246769"/>
          </a:xfrm>
          <a:prstGeom prst="rect">
            <a:avLst/>
          </a:prstGeom>
          <a:solidFill>
            <a:schemeClr val="bg1">
              <a:lumMod val="95000"/>
            </a:schemeClr>
          </a:solidFill>
        </p:spPr>
        <p:txBody>
          <a:bodyPr wrap="square" rtlCol="0">
            <a:spAutoFit/>
          </a:bodyPr>
          <a:lstStyle/>
          <a:p>
            <a:r>
              <a:rPr lang="ru-RU" sz="1400" dirty="0" smtClean="0"/>
              <a:t>В постоянно меняющихся условиях рынка мы ставим требования клиентов на первое место и, выходя за пределы повседневных задач, ориентируемся на перспективные цели для развития будущих деловых отношений, выводя их на новый уровень. Команда профессионалов нашего предприятия создает пиломатериал из самых твердых хвойных пород древесины на планете – лиственницы. 7 дней в неделю, от -45 зимой до +30 летом, в дождь, снег, в заболоченной местности самых удаленных и труднодоступных лесов Дальнего Востока мы достигаем цели на рынке древесины – создание высококачественного и самого традиционного строительного материала на Земле.</a:t>
            </a:r>
            <a:endParaRPr lang="ru-RU" sz="1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DSCN0532.JPG"/>
          <p:cNvPicPr>
            <a:picLocks noGrp="1" noChangeAspect="1"/>
          </p:cNvPicPr>
          <p:nvPr>
            <p:ph idx="1"/>
          </p:nvPr>
        </p:nvPicPr>
        <p:blipFill>
          <a:blip r:embed="rId2" cstate="print"/>
          <a:stretch>
            <a:fillRect/>
          </a:stretch>
        </p:blipFill>
        <p:spPr>
          <a:xfrm>
            <a:off x="-36511" y="1"/>
            <a:ext cx="9180511" cy="6885384"/>
          </a:xfrm>
        </p:spPr>
      </p:pic>
      <p:pic>
        <p:nvPicPr>
          <p:cNvPr id="6" name="Picture 3" descr="C:\Users\Сервер\Dropbox\c102ec01911c94b6fad9607ac9993776.png"/>
          <p:cNvPicPr>
            <a:picLocks noChangeAspect="1" noChangeArrowheads="1"/>
          </p:cNvPicPr>
          <p:nvPr/>
        </p:nvPicPr>
        <p:blipFill>
          <a:blip r:embed="rId3" cstate="print"/>
          <a:srcRect t="18891" b="16209"/>
          <a:stretch>
            <a:fillRect/>
          </a:stretch>
        </p:blipFill>
        <p:spPr bwMode="auto">
          <a:xfrm>
            <a:off x="-36512" y="0"/>
            <a:ext cx="2451038" cy="648072"/>
          </a:xfrm>
          <a:prstGeom prst="rect">
            <a:avLst/>
          </a:prstGeom>
          <a:noFill/>
        </p:spPr>
      </p:pic>
      <p:sp>
        <p:nvSpPr>
          <p:cNvPr id="7" name="TextBox 6"/>
          <p:cNvSpPr txBox="1"/>
          <p:nvPr/>
        </p:nvSpPr>
        <p:spPr>
          <a:xfrm>
            <a:off x="5899437" y="4437112"/>
            <a:ext cx="3209067" cy="2308324"/>
          </a:xfrm>
          <a:prstGeom prst="rect">
            <a:avLst/>
          </a:prstGeom>
          <a:noFill/>
        </p:spPr>
        <p:txBody>
          <a:bodyPr wrap="square" rtlCol="0">
            <a:spAutoFit/>
          </a:bodyPr>
          <a:lstStyle/>
          <a:p>
            <a:r>
              <a:rPr lang="ru-RU" b="1" dirty="0" smtClean="0">
                <a:solidFill>
                  <a:schemeClr val="bg1"/>
                </a:solidFill>
              </a:rPr>
              <a:t>Контакты</a:t>
            </a:r>
            <a:r>
              <a:rPr lang="en-US" b="1" dirty="0" smtClean="0">
                <a:solidFill>
                  <a:schemeClr val="bg1"/>
                </a:solidFill>
              </a:rPr>
              <a:t>:</a:t>
            </a:r>
          </a:p>
          <a:p>
            <a:r>
              <a:rPr lang="ru-RU" b="1" dirty="0" smtClean="0">
                <a:solidFill>
                  <a:schemeClr val="bg1"/>
                </a:solidFill>
              </a:rPr>
              <a:t>Российская Федерация</a:t>
            </a:r>
            <a:r>
              <a:rPr lang="en-US" b="1" dirty="0" smtClean="0">
                <a:solidFill>
                  <a:schemeClr val="bg1"/>
                </a:solidFill>
              </a:rPr>
              <a:t>, </a:t>
            </a:r>
            <a:r>
              <a:rPr lang="ru-RU" b="1" dirty="0" smtClean="0">
                <a:solidFill>
                  <a:schemeClr val="bg1"/>
                </a:solidFill>
              </a:rPr>
              <a:t>Республика Саха (Якутия)</a:t>
            </a:r>
            <a:r>
              <a:rPr lang="en-US" b="1" dirty="0" smtClean="0">
                <a:solidFill>
                  <a:schemeClr val="bg1"/>
                </a:solidFill>
              </a:rPr>
              <a:t>, </a:t>
            </a:r>
            <a:r>
              <a:rPr lang="ru-RU" b="1" dirty="0" smtClean="0">
                <a:solidFill>
                  <a:schemeClr val="bg1"/>
                </a:solidFill>
              </a:rPr>
              <a:t>Ленск</a:t>
            </a:r>
            <a:r>
              <a:rPr lang="en-US" b="1" dirty="0" smtClean="0">
                <a:solidFill>
                  <a:schemeClr val="bg1"/>
                </a:solidFill>
              </a:rPr>
              <a:t>, </a:t>
            </a:r>
            <a:r>
              <a:rPr lang="ru-RU" b="1" dirty="0" smtClean="0">
                <a:solidFill>
                  <a:schemeClr val="bg1"/>
                </a:solidFill>
              </a:rPr>
              <a:t>ул. Объездная</a:t>
            </a:r>
            <a:r>
              <a:rPr lang="en-US" b="1" dirty="0" smtClean="0">
                <a:solidFill>
                  <a:schemeClr val="bg1"/>
                </a:solidFill>
              </a:rPr>
              <a:t> 7a.</a:t>
            </a:r>
          </a:p>
          <a:p>
            <a:r>
              <a:rPr lang="ru-RU" b="1" dirty="0" smtClean="0">
                <a:solidFill>
                  <a:schemeClr val="bg1"/>
                </a:solidFill>
              </a:rPr>
              <a:t>тел</a:t>
            </a:r>
            <a:r>
              <a:rPr lang="en-US" b="1" dirty="0" smtClean="0">
                <a:solidFill>
                  <a:schemeClr val="bg1"/>
                </a:solidFill>
              </a:rPr>
              <a:t>.: +7(</a:t>
            </a:r>
            <a:r>
              <a:rPr lang="ru-RU" b="1" dirty="0" smtClean="0">
                <a:solidFill>
                  <a:schemeClr val="bg1"/>
                </a:solidFill>
              </a:rPr>
              <a:t>914</a:t>
            </a:r>
            <a:r>
              <a:rPr lang="en-US" b="1" dirty="0" smtClean="0">
                <a:solidFill>
                  <a:schemeClr val="bg1"/>
                </a:solidFill>
              </a:rPr>
              <a:t>)</a:t>
            </a:r>
            <a:r>
              <a:rPr lang="ru-RU" b="1" dirty="0" smtClean="0">
                <a:solidFill>
                  <a:schemeClr val="bg1"/>
                </a:solidFill>
              </a:rPr>
              <a:t>262</a:t>
            </a:r>
            <a:r>
              <a:rPr lang="en-US" b="1" dirty="0" smtClean="0">
                <a:solidFill>
                  <a:schemeClr val="bg1"/>
                </a:solidFill>
              </a:rPr>
              <a:t>-</a:t>
            </a:r>
            <a:r>
              <a:rPr lang="ru-RU" b="1" dirty="0" smtClean="0">
                <a:solidFill>
                  <a:schemeClr val="bg1"/>
                </a:solidFill>
              </a:rPr>
              <a:t>35</a:t>
            </a:r>
            <a:r>
              <a:rPr lang="en-US" b="1" dirty="0" smtClean="0">
                <a:solidFill>
                  <a:schemeClr val="bg1"/>
                </a:solidFill>
              </a:rPr>
              <a:t>-</a:t>
            </a:r>
            <a:r>
              <a:rPr lang="ru-RU" b="1" dirty="0" smtClean="0">
                <a:solidFill>
                  <a:schemeClr val="bg1"/>
                </a:solidFill>
              </a:rPr>
              <a:t>37</a:t>
            </a:r>
            <a:endParaRPr lang="en-US" b="1" dirty="0" smtClean="0">
              <a:solidFill>
                <a:schemeClr val="bg1"/>
              </a:solidFill>
            </a:endParaRPr>
          </a:p>
          <a:p>
            <a:r>
              <a:rPr lang="ru-RU" b="1" dirty="0" smtClean="0">
                <a:solidFill>
                  <a:schemeClr val="bg1"/>
                </a:solidFill>
              </a:rPr>
              <a:t>м</a:t>
            </a:r>
            <a:r>
              <a:rPr lang="en-US" b="1" dirty="0" smtClean="0">
                <a:solidFill>
                  <a:schemeClr val="bg1"/>
                </a:solidFill>
              </a:rPr>
              <a:t>.: +7 (9</a:t>
            </a:r>
            <a:r>
              <a:rPr lang="ru-RU" b="1" dirty="0" smtClean="0">
                <a:solidFill>
                  <a:schemeClr val="bg1"/>
                </a:solidFill>
              </a:rPr>
              <a:t>24</a:t>
            </a:r>
            <a:r>
              <a:rPr lang="en-US" b="1" dirty="0" smtClean="0">
                <a:solidFill>
                  <a:schemeClr val="bg1"/>
                </a:solidFill>
              </a:rPr>
              <a:t>) </a:t>
            </a:r>
            <a:r>
              <a:rPr lang="ru-RU" b="1" dirty="0" smtClean="0">
                <a:solidFill>
                  <a:schemeClr val="bg1"/>
                </a:solidFill>
              </a:rPr>
              <a:t>160</a:t>
            </a:r>
            <a:r>
              <a:rPr lang="en-US" b="1" dirty="0" smtClean="0">
                <a:solidFill>
                  <a:schemeClr val="bg1"/>
                </a:solidFill>
              </a:rPr>
              <a:t>-</a:t>
            </a:r>
            <a:r>
              <a:rPr lang="ru-RU" b="1" dirty="0" smtClean="0">
                <a:solidFill>
                  <a:schemeClr val="bg1"/>
                </a:solidFill>
              </a:rPr>
              <a:t>65-51</a:t>
            </a:r>
            <a:endParaRPr lang="en-US" b="1" dirty="0" smtClean="0">
              <a:solidFill>
                <a:schemeClr val="bg1"/>
              </a:solidFill>
            </a:endParaRPr>
          </a:p>
          <a:p>
            <a:r>
              <a:rPr lang="en-US" b="1" dirty="0" smtClean="0">
                <a:solidFill>
                  <a:schemeClr val="bg1"/>
                </a:solidFill>
              </a:rPr>
              <a:t>E-mail: </a:t>
            </a:r>
            <a:r>
              <a:rPr lang="en-US" b="1" dirty="0" smtClean="0">
                <a:solidFill>
                  <a:schemeClr val="bg1"/>
                </a:solidFill>
                <a:hlinkClick r:id="rId4"/>
              </a:rPr>
              <a:t>mail@bargzn.com</a:t>
            </a:r>
            <a:endParaRPr lang="en-US" b="1" dirty="0" smtClean="0">
              <a:solidFill>
                <a:schemeClr val="bg1"/>
              </a:solidFill>
            </a:endParaRPr>
          </a:p>
          <a:p>
            <a:r>
              <a:rPr lang="en-US" b="1" dirty="0" smtClean="0">
                <a:solidFill>
                  <a:schemeClr val="bg1"/>
                </a:solidFill>
              </a:rPr>
              <a:t>www.lesokombinat.com</a:t>
            </a:r>
            <a:endParaRPr lang="ru-RU" b="1" dirty="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Сервер\Dropbox\50a5b3d7318a989f622afd531091dad2.png"/>
          <p:cNvPicPr>
            <a:picLocks noChangeAspect="1" noChangeArrowheads="1"/>
          </p:cNvPicPr>
          <p:nvPr/>
        </p:nvPicPr>
        <p:blipFill>
          <a:blip r:embed="rId2" cstate="print"/>
          <a:srcRect r="68997"/>
          <a:stretch>
            <a:fillRect/>
          </a:stretch>
        </p:blipFill>
        <p:spPr bwMode="auto">
          <a:xfrm>
            <a:off x="3805422" y="2898109"/>
            <a:ext cx="1163393" cy="884191"/>
          </a:xfrm>
          <a:prstGeom prst="rect">
            <a:avLst/>
          </a:prstGeom>
          <a:noFill/>
        </p:spPr>
      </p:pic>
      <p:sp>
        <p:nvSpPr>
          <p:cNvPr id="6" name="TextBox 5"/>
          <p:cNvSpPr txBox="1"/>
          <p:nvPr/>
        </p:nvSpPr>
        <p:spPr>
          <a:xfrm>
            <a:off x="975594" y="899428"/>
            <a:ext cx="7489936" cy="369332"/>
          </a:xfrm>
          <a:prstGeom prst="rect">
            <a:avLst/>
          </a:prstGeom>
          <a:noFill/>
        </p:spPr>
        <p:txBody>
          <a:bodyPr wrap="none" rtlCol="0">
            <a:spAutoFit/>
          </a:bodyPr>
          <a:lstStyle/>
          <a:p>
            <a:r>
              <a:rPr lang="ru-RU" dirty="0" smtClean="0"/>
              <a:t>«БАРГУЗИН» приветствует новых покупателей и долгосрочных партнеров!</a:t>
            </a:r>
            <a:endParaRPr lang="ru-RU" dirty="0"/>
          </a:p>
        </p:txBody>
      </p:sp>
      <p:sp>
        <p:nvSpPr>
          <p:cNvPr id="7" name="TextBox 6"/>
          <p:cNvSpPr txBox="1"/>
          <p:nvPr/>
        </p:nvSpPr>
        <p:spPr>
          <a:xfrm>
            <a:off x="3509884" y="5387504"/>
            <a:ext cx="1939955" cy="261610"/>
          </a:xfrm>
          <a:prstGeom prst="rect">
            <a:avLst/>
          </a:prstGeom>
          <a:noFill/>
        </p:spPr>
        <p:txBody>
          <a:bodyPr wrap="none" rtlCol="0">
            <a:spAutoFit/>
          </a:bodyPr>
          <a:lstStyle/>
          <a:p>
            <a:r>
              <a:rPr lang="ru-RU" sz="1100" dirty="0" smtClean="0"/>
              <a:t>ООО </a:t>
            </a:r>
            <a:r>
              <a:rPr lang="en-US" sz="1100" dirty="0" smtClean="0"/>
              <a:t>“</a:t>
            </a:r>
            <a:r>
              <a:rPr lang="ru-RU" sz="1100" dirty="0" smtClean="0"/>
              <a:t>БАРГУЗИН</a:t>
            </a:r>
            <a:r>
              <a:rPr lang="en-US" sz="1100" dirty="0" smtClean="0"/>
              <a:t>“ 1991 - 201</a:t>
            </a:r>
            <a:r>
              <a:rPr lang="ru-RU" sz="1100" dirty="0" smtClean="0"/>
              <a:t>8</a:t>
            </a:r>
            <a:endParaRPr lang="ru-RU" sz="11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Группа 9"/>
          <p:cNvGrpSpPr/>
          <p:nvPr/>
        </p:nvGrpSpPr>
        <p:grpSpPr>
          <a:xfrm>
            <a:off x="0" y="27384"/>
            <a:ext cx="9144000" cy="6858000"/>
            <a:chOff x="0" y="27384"/>
            <a:chExt cx="9144000" cy="6858000"/>
          </a:xfrm>
        </p:grpSpPr>
        <p:pic>
          <p:nvPicPr>
            <p:cNvPr id="4" name="Рисунок 3" descr="DSCN0488.JPG"/>
            <p:cNvPicPr>
              <a:picLocks noChangeAspect="1"/>
            </p:cNvPicPr>
            <p:nvPr/>
          </p:nvPicPr>
          <p:blipFill>
            <a:blip r:embed="rId2" cstate="print"/>
            <a:srcRect l="11133"/>
            <a:stretch>
              <a:fillRect/>
            </a:stretch>
          </p:blipFill>
          <p:spPr>
            <a:xfrm>
              <a:off x="0" y="27384"/>
              <a:ext cx="9144000" cy="6858000"/>
            </a:xfrm>
            <a:prstGeom prst="rect">
              <a:avLst/>
            </a:prstGeom>
          </p:spPr>
        </p:pic>
        <p:pic>
          <p:nvPicPr>
            <p:cNvPr id="9" name="Рисунок 8" descr="DSCN0488.JPG"/>
            <p:cNvPicPr>
              <a:picLocks/>
            </p:cNvPicPr>
            <p:nvPr/>
          </p:nvPicPr>
          <p:blipFill>
            <a:blip r:embed="rId2" cstate="print"/>
            <a:srcRect l="90631" t="34779" r="8452" b="63326"/>
            <a:stretch>
              <a:fillRect/>
            </a:stretch>
          </p:blipFill>
          <p:spPr>
            <a:xfrm>
              <a:off x="8458200" y="2417259"/>
              <a:ext cx="94342" cy="129999"/>
            </a:xfrm>
            <a:prstGeom prst="rect">
              <a:avLst/>
            </a:prstGeom>
          </p:spPr>
        </p:pic>
      </p:grpSp>
      <p:pic>
        <p:nvPicPr>
          <p:cNvPr id="7" name="Picture 3" descr="C:\Users\Сервер\Dropbox\c102ec01911c94b6fad9607ac9993776.png"/>
          <p:cNvPicPr>
            <a:picLocks noChangeAspect="1" noChangeArrowheads="1"/>
          </p:cNvPicPr>
          <p:nvPr/>
        </p:nvPicPr>
        <p:blipFill>
          <a:blip r:embed="rId3" cstate="print"/>
          <a:srcRect t="18891" b="16209"/>
          <a:stretch>
            <a:fillRect/>
          </a:stretch>
        </p:blipFill>
        <p:spPr bwMode="auto">
          <a:xfrm>
            <a:off x="0" y="0"/>
            <a:ext cx="2451038" cy="648072"/>
          </a:xfrm>
          <a:prstGeom prst="rect">
            <a:avLst/>
          </a:prstGeom>
          <a:noFill/>
        </p:spPr>
      </p:pic>
      <p:sp>
        <p:nvSpPr>
          <p:cNvPr id="6" name="TextBox 5"/>
          <p:cNvSpPr txBox="1"/>
          <p:nvPr/>
        </p:nvSpPr>
        <p:spPr>
          <a:xfrm>
            <a:off x="5966603" y="1233574"/>
            <a:ext cx="2746077" cy="4524315"/>
          </a:xfrm>
          <a:prstGeom prst="rect">
            <a:avLst/>
          </a:prstGeom>
          <a:solidFill>
            <a:schemeClr val="bg1">
              <a:lumMod val="95000"/>
            </a:schemeClr>
          </a:solidFill>
        </p:spPr>
        <p:txBody>
          <a:bodyPr wrap="square" rtlCol="0">
            <a:spAutoFit/>
          </a:bodyPr>
          <a:lstStyle/>
          <a:p>
            <a:r>
              <a:rPr lang="ru-RU" sz="1200" dirty="0" smtClean="0"/>
              <a:t>Производственное предприятие "Баргузин" имеет 26 летнюю историю развития и расположено в г. Ленске на территории Республики Саха (Якутия) – крупнейшего региона страны. Предприятие начало свой путь в 1991 году с небольшой пилорамы и получило название ГКПП «Лесокомбинат», которое в 2002 было переименовано в «Баргузин». На протяжении всех этих лет руководство предприятия делало ставку на развитие производства и увеличение объемов производимой продукции. «Баргузин» входит в число крупнейших производителей пиломатериала в Республике. Ключевыми клиентами компании являются Роснефть, Вилюйская ГЭС им. Е.Н. </a:t>
            </a:r>
            <a:r>
              <a:rPr lang="ru-RU" sz="1200" dirty="0" err="1" smtClean="0"/>
              <a:t>Батенчука</a:t>
            </a:r>
            <a:r>
              <a:rPr lang="ru-RU" sz="1200" dirty="0" smtClean="0"/>
              <a:t>, АК «АЛРОСА», строительные компании города, индивидуальные предприниматели и другие местные потребители пиломатериала.</a:t>
            </a:r>
            <a:endParaRPr lang="ru-RU" sz="1200" dirty="0" smtClea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DSCN0487.JPG"/>
          <p:cNvPicPr>
            <a:picLocks noChangeAspect="1"/>
          </p:cNvPicPr>
          <p:nvPr/>
        </p:nvPicPr>
        <p:blipFill>
          <a:blip r:embed="rId2" cstate="print"/>
          <a:srcRect l="11133"/>
          <a:stretch>
            <a:fillRect/>
          </a:stretch>
        </p:blipFill>
        <p:spPr>
          <a:xfrm>
            <a:off x="0" y="0"/>
            <a:ext cx="9144000" cy="6858000"/>
          </a:xfrm>
          <a:prstGeom prst="rect">
            <a:avLst/>
          </a:prstGeom>
        </p:spPr>
      </p:pic>
      <p:pic>
        <p:nvPicPr>
          <p:cNvPr id="7" name="Picture 3" descr="C:\Users\Сервер\Dropbox\c102ec01911c94b6fad9607ac9993776.png"/>
          <p:cNvPicPr>
            <a:picLocks noChangeAspect="1" noChangeArrowheads="1"/>
          </p:cNvPicPr>
          <p:nvPr/>
        </p:nvPicPr>
        <p:blipFill>
          <a:blip r:embed="rId3" cstate="print"/>
          <a:srcRect t="18891" b="16209"/>
          <a:stretch>
            <a:fillRect/>
          </a:stretch>
        </p:blipFill>
        <p:spPr bwMode="auto">
          <a:xfrm>
            <a:off x="0" y="0"/>
            <a:ext cx="2451038" cy="648072"/>
          </a:xfrm>
          <a:prstGeom prst="rect">
            <a:avLst/>
          </a:prstGeom>
          <a:noFill/>
        </p:spPr>
      </p:pic>
      <p:sp>
        <p:nvSpPr>
          <p:cNvPr id="5" name="TextBox 4"/>
          <p:cNvSpPr txBox="1"/>
          <p:nvPr/>
        </p:nvSpPr>
        <p:spPr>
          <a:xfrm>
            <a:off x="1912189" y="4157930"/>
            <a:ext cx="5014824" cy="461665"/>
          </a:xfrm>
          <a:prstGeom prst="rect">
            <a:avLst/>
          </a:prstGeom>
          <a:solidFill>
            <a:schemeClr val="bg1">
              <a:lumMod val="95000"/>
            </a:schemeClr>
          </a:solidFill>
        </p:spPr>
        <p:txBody>
          <a:bodyPr wrap="square" rtlCol="0">
            <a:spAutoFit/>
          </a:bodyPr>
          <a:lstStyle/>
          <a:p>
            <a:r>
              <a:rPr lang="ru-RU" sz="1200" dirty="0" smtClean="0"/>
              <a:t>Цепной транспортер перемещает распиленные бревна до сортировочных карманов.</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DSCN0491.JPG"/>
          <p:cNvPicPr>
            <a:picLocks noChangeAspect="1"/>
          </p:cNvPicPr>
          <p:nvPr/>
        </p:nvPicPr>
        <p:blipFill>
          <a:blip r:embed="rId2" cstate="print"/>
          <a:stretch>
            <a:fillRect/>
          </a:stretch>
        </p:blipFill>
        <p:spPr>
          <a:xfrm>
            <a:off x="0" y="0"/>
            <a:ext cx="9144000" cy="6885384"/>
          </a:xfrm>
          <a:prstGeom prst="rect">
            <a:avLst/>
          </a:prstGeom>
        </p:spPr>
      </p:pic>
      <p:pic>
        <p:nvPicPr>
          <p:cNvPr id="6" name="Picture 3" descr="C:\Users\Сервер\Dropbox\c102ec01911c94b6fad9607ac9993776.png"/>
          <p:cNvPicPr>
            <a:picLocks noChangeAspect="1" noChangeArrowheads="1"/>
          </p:cNvPicPr>
          <p:nvPr/>
        </p:nvPicPr>
        <p:blipFill>
          <a:blip r:embed="rId3" cstate="print"/>
          <a:srcRect t="18891" b="16209"/>
          <a:stretch>
            <a:fillRect/>
          </a:stretch>
        </p:blipFill>
        <p:spPr bwMode="auto">
          <a:xfrm>
            <a:off x="0" y="0"/>
            <a:ext cx="2451038" cy="648072"/>
          </a:xfrm>
          <a:prstGeom prst="rect">
            <a:avLst/>
          </a:prstGeom>
          <a:noFill/>
        </p:spPr>
      </p:pic>
      <p:sp>
        <p:nvSpPr>
          <p:cNvPr id="5" name="TextBox 4"/>
          <p:cNvSpPr txBox="1"/>
          <p:nvPr/>
        </p:nvSpPr>
        <p:spPr>
          <a:xfrm>
            <a:off x="3956649" y="1785664"/>
            <a:ext cx="2357887" cy="738664"/>
          </a:xfrm>
          <a:prstGeom prst="rect">
            <a:avLst/>
          </a:prstGeom>
          <a:solidFill>
            <a:schemeClr val="bg1">
              <a:lumMod val="95000"/>
            </a:schemeClr>
          </a:solidFill>
        </p:spPr>
        <p:txBody>
          <a:bodyPr wrap="square" rtlCol="0">
            <a:spAutoFit/>
          </a:bodyPr>
          <a:lstStyle/>
          <a:p>
            <a:r>
              <a:rPr lang="ru-RU" sz="1400" dirty="0" smtClean="0"/>
              <a:t>Склад готовой продукции на территории производственной базы.</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DSCN0494.JPG"/>
          <p:cNvPicPr>
            <a:picLocks noChangeAspect="1"/>
          </p:cNvPicPr>
          <p:nvPr/>
        </p:nvPicPr>
        <p:blipFill>
          <a:blip r:embed="rId2" cstate="print"/>
          <a:srcRect l="10777"/>
          <a:stretch>
            <a:fillRect/>
          </a:stretch>
        </p:blipFill>
        <p:spPr>
          <a:xfrm>
            <a:off x="0" y="0"/>
            <a:ext cx="9144000" cy="6858000"/>
          </a:xfrm>
          <a:prstGeom prst="rect">
            <a:avLst/>
          </a:prstGeom>
          <a:noFill/>
          <a:ln>
            <a:noFill/>
          </a:ln>
        </p:spPr>
      </p:pic>
      <p:pic>
        <p:nvPicPr>
          <p:cNvPr id="6" name="Picture 3" descr="C:\Users\Сервер\Dropbox\c102ec01911c94b6fad9607ac9993776.png"/>
          <p:cNvPicPr>
            <a:picLocks noChangeAspect="1" noChangeArrowheads="1"/>
          </p:cNvPicPr>
          <p:nvPr/>
        </p:nvPicPr>
        <p:blipFill>
          <a:blip r:embed="rId3" cstate="print"/>
          <a:srcRect t="18891" b="16209"/>
          <a:stretch>
            <a:fillRect/>
          </a:stretch>
        </p:blipFill>
        <p:spPr bwMode="auto">
          <a:xfrm>
            <a:off x="0" y="0"/>
            <a:ext cx="2451038" cy="648072"/>
          </a:xfrm>
          <a:prstGeom prst="rect">
            <a:avLst/>
          </a:prstGeom>
          <a:noFill/>
        </p:spPr>
      </p:pic>
      <p:sp>
        <p:nvSpPr>
          <p:cNvPr id="5" name="TextBox 4"/>
          <p:cNvSpPr txBox="1"/>
          <p:nvPr/>
        </p:nvSpPr>
        <p:spPr>
          <a:xfrm>
            <a:off x="4382219" y="3073876"/>
            <a:ext cx="3812876" cy="1600438"/>
          </a:xfrm>
          <a:prstGeom prst="rect">
            <a:avLst/>
          </a:prstGeom>
          <a:solidFill>
            <a:schemeClr val="bg1">
              <a:lumMod val="95000"/>
            </a:schemeClr>
          </a:solidFill>
        </p:spPr>
        <p:txBody>
          <a:bodyPr wrap="square" rtlCol="0">
            <a:spAutoFit/>
          </a:bodyPr>
          <a:lstStyle/>
          <a:p>
            <a:r>
              <a:rPr lang="ru-RU" sz="1400" dirty="0" smtClean="0"/>
              <a:t>На раскряжевочную эстакаду поступает лес с заготовительной деляны, находящейся в 50 км от производственной базы. 90% древесины составляет лиственница. 11 метровые хлысты выгружаются на эстакаду и затем распиливаются пополам на 6 метровые бревна.</a:t>
            </a:r>
          </a:p>
        </p:txBody>
      </p:sp>
      <p:sp>
        <p:nvSpPr>
          <p:cNvPr id="7" name="TextBox 6"/>
          <p:cNvSpPr txBox="1"/>
          <p:nvPr/>
        </p:nvSpPr>
        <p:spPr>
          <a:xfrm>
            <a:off x="2032957" y="4761778"/>
            <a:ext cx="1107057" cy="307777"/>
          </a:xfrm>
          <a:prstGeom prst="rect">
            <a:avLst/>
          </a:prstGeom>
          <a:solidFill>
            <a:schemeClr val="bg1">
              <a:lumMod val="95000"/>
            </a:schemeClr>
          </a:solidFill>
        </p:spPr>
        <p:txBody>
          <a:bodyPr wrap="square" rtlCol="0">
            <a:spAutoFit/>
          </a:bodyPr>
          <a:lstStyle/>
          <a:p>
            <a:r>
              <a:rPr lang="ru-RU" sz="1400" dirty="0" smtClean="0"/>
              <a:t>Бревно 6 м.</a:t>
            </a:r>
          </a:p>
        </p:txBody>
      </p:sp>
      <p:sp>
        <p:nvSpPr>
          <p:cNvPr id="8" name="TextBox 7"/>
          <p:cNvSpPr txBox="1"/>
          <p:nvPr/>
        </p:nvSpPr>
        <p:spPr>
          <a:xfrm>
            <a:off x="3600090" y="4965937"/>
            <a:ext cx="1178944" cy="307777"/>
          </a:xfrm>
          <a:prstGeom prst="rect">
            <a:avLst/>
          </a:prstGeom>
          <a:solidFill>
            <a:schemeClr val="bg1">
              <a:lumMod val="95000"/>
            </a:schemeClr>
          </a:solidFill>
        </p:spPr>
        <p:txBody>
          <a:bodyPr wrap="square" rtlCol="0">
            <a:spAutoFit/>
          </a:bodyPr>
          <a:lstStyle/>
          <a:p>
            <a:r>
              <a:rPr lang="ru-RU" sz="1400" dirty="0" smtClean="0"/>
              <a:t>Хлыст 11 м.</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DSCN0495.JPG"/>
          <p:cNvPicPr>
            <a:picLocks noGrp="1" noChangeAspect="1"/>
          </p:cNvPicPr>
          <p:nvPr>
            <p:ph idx="1"/>
          </p:nvPr>
        </p:nvPicPr>
        <p:blipFill>
          <a:blip r:embed="rId2" cstate="print"/>
          <a:srcRect l="11133"/>
          <a:stretch>
            <a:fillRect/>
          </a:stretch>
        </p:blipFill>
        <p:spPr>
          <a:xfrm>
            <a:off x="0" y="0"/>
            <a:ext cx="9144000" cy="6858000"/>
          </a:xfrm>
          <a:prstGeom prst="rect">
            <a:avLst/>
          </a:prstGeom>
          <a:noFill/>
          <a:ln>
            <a:noFill/>
          </a:ln>
        </p:spPr>
      </p:pic>
      <p:pic>
        <p:nvPicPr>
          <p:cNvPr id="6" name="Picture 3" descr="C:\Users\Сервер\Dropbox\c102ec01911c94b6fad9607ac9993776.png"/>
          <p:cNvPicPr>
            <a:picLocks noChangeAspect="1" noChangeArrowheads="1"/>
          </p:cNvPicPr>
          <p:nvPr/>
        </p:nvPicPr>
        <p:blipFill>
          <a:blip r:embed="rId3" cstate="print"/>
          <a:srcRect t="18891" b="16209"/>
          <a:stretch>
            <a:fillRect/>
          </a:stretch>
        </p:blipFill>
        <p:spPr bwMode="auto">
          <a:xfrm>
            <a:off x="0" y="0"/>
            <a:ext cx="2451038" cy="648072"/>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DSCN0528.JPG"/>
          <p:cNvPicPr>
            <a:picLocks noChangeAspect="1"/>
          </p:cNvPicPr>
          <p:nvPr/>
        </p:nvPicPr>
        <p:blipFill>
          <a:blip r:embed="rId2" cstate="print"/>
          <a:stretch>
            <a:fillRect/>
          </a:stretch>
        </p:blipFill>
        <p:spPr>
          <a:xfrm>
            <a:off x="0" y="0"/>
            <a:ext cx="9144000" cy="6858000"/>
          </a:xfrm>
          <a:prstGeom prst="rect">
            <a:avLst/>
          </a:prstGeom>
        </p:spPr>
      </p:pic>
      <p:pic>
        <p:nvPicPr>
          <p:cNvPr id="6" name="Picture 3" descr="C:\Users\Сервер\Dropbox\c102ec01911c94b6fad9607ac9993776.png"/>
          <p:cNvPicPr>
            <a:picLocks noChangeAspect="1" noChangeArrowheads="1"/>
          </p:cNvPicPr>
          <p:nvPr/>
        </p:nvPicPr>
        <p:blipFill>
          <a:blip r:embed="rId3" cstate="print"/>
          <a:srcRect t="18891" b="16209"/>
          <a:stretch>
            <a:fillRect/>
          </a:stretch>
        </p:blipFill>
        <p:spPr bwMode="auto">
          <a:xfrm>
            <a:off x="0" y="0"/>
            <a:ext cx="2451038" cy="648072"/>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DSCN0515.JPG"/>
          <p:cNvPicPr>
            <a:picLocks noChangeAspect="1"/>
          </p:cNvPicPr>
          <p:nvPr/>
        </p:nvPicPr>
        <p:blipFill>
          <a:blip r:embed="rId2" cstate="print"/>
          <a:stretch>
            <a:fillRect/>
          </a:stretch>
        </p:blipFill>
        <p:spPr>
          <a:xfrm>
            <a:off x="0" y="0"/>
            <a:ext cx="9144000" cy="6885384"/>
          </a:xfrm>
          <a:prstGeom prst="rect">
            <a:avLst/>
          </a:prstGeom>
        </p:spPr>
      </p:pic>
      <p:pic>
        <p:nvPicPr>
          <p:cNvPr id="6" name="Picture 3" descr="C:\Users\Сервер\Dropbox\c102ec01911c94b6fad9607ac9993776.png"/>
          <p:cNvPicPr>
            <a:picLocks noChangeAspect="1" noChangeArrowheads="1"/>
          </p:cNvPicPr>
          <p:nvPr/>
        </p:nvPicPr>
        <p:blipFill>
          <a:blip r:embed="rId3" cstate="print"/>
          <a:srcRect t="18891" b="16209"/>
          <a:stretch>
            <a:fillRect/>
          </a:stretch>
        </p:blipFill>
        <p:spPr bwMode="auto">
          <a:xfrm>
            <a:off x="0" y="0"/>
            <a:ext cx="2451038" cy="648072"/>
          </a:xfrm>
          <a:prstGeom prst="rect">
            <a:avLst/>
          </a:prstGeom>
          <a:noFill/>
        </p:spPr>
      </p:pic>
      <p:sp>
        <p:nvSpPr>
          <p:cNvPr id="5" name="TextBox 4"/>
          <p:cNvSpPr txBox="1"/>
          <p:nvPr/>
        </p:nvSpPr>
        <p:spPr>
          <a:xfrm>
            <a:off x="2872598" y="1236454"/>
            <a:ext cx="2475780" cy="1169551"/>
          </a:xfrm>
          <a:prstGeom prst="rect">
            <a:avLst/>
          </a:prstGeom>
          <a:solidFill>
            <a:schemeClr val="bg1">
              <a:lumMod val="95000"/>
            </a:schemeClr>
          </a:solidFill>
        </p:spPr>
        <p:txBody>
          <a:bodyPr wrap="square" rtlCol="0">
            <a:spAutoFit/>
          </a:bodyPr>
          <a:lstStyle/>
          <a:p>
            <a:r>
              <a:rPr lang="ru-RU" sz="1400" dirty="0" smtClean="0"/>
              <a:t>Два цепных транспортера обеспечивают подачу бревна с двух сторон, как изнутри цеха, так и снаружи.</a:t>
            </a:r>
          </a:p>
          <a:p>
            <a:endParaRPr lang="ru-RU" sz="1400" dirty="0" smtClean="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DSCN0510.JPG"/>
          <p:cNvPicPr>
            <a:picLocks noChangeAspect="1"/>
          </p:cNvPicPr>
          <p:nvPr/>
        </p:nvPicPr>
        <p:blipFill>
          <a:blip r:embed="rId2" cstate="print"/>
          <a:stretch>
            <a:fillRect/>
          </a:stretch>
        </p:blipFill>
        <p:spPr>
          <a:xfrm>
            <a:off x="0" y="0"/>
            <a:ext cx="9144000" cy="6885384"/>
          </a:xfrm>
          <a:prstGeom prst="rect">
            <a:avLst/>
          </a:prstGeom>
        </p:spPr>
      </p:pic>
      <p:pic>
        <p:nvPicPr>
          <p:cNvPr id="6" name="Picture 3" descr="C:\Users\Сервер\Dropbox\c102ec01911c94b6fad9607ac9993776.png"/>
          <p:cNvPicPr>
            <a:picLocks noChangeAspect="1" noChangeArrowheads="1"/>
          </p:cNvPicPr>
          <p:nvPr/>
        </p:nvPicPr>
        <p:blipFill>
          <a:blip r:embed="rId3" cstate="print"/>
          <a:srcRect t="18891" b="16209"/>
          <a:stretch>
            <a:fillRect/>
          </a:stretch>
        </p:blipFill>
        <p:spPr bwMode="auto">
          <a:xfrm>
            <a:off x="0" y="0"/>
            <a:ext cx="2451038" cy="648072"/>
          </a:xfrm>
          <a:prstGeom prst="rect">
            <a:avLst/>
          </a:prstGeom>
          <a:noFill/>
        </p:spPr>
      </p:pic>
      <p:sp>
        <p:nvSpPr>
          <p:cNvPr id="5" name="TextBox 4"/>
          <p:cNvSpPr txBox="1"/>
          <p:nvPr/>
        </p:nvSpPr>
        <p:spPr>
          <a:xfrm>
            <a:off x="6107503" y="1127181"/>
            <a:ext cx="2035834" cy="1169551"/>
          </a:xfrm>
          <a:prstGeom prst="rect">
            <a:avLst/>
          </a:prstGeom>
          <a:solidFill>
            <a:schemeClr val="bg1">
              <a:lumMod val="95000"/>
            </a:schemeClr>
          </a:solidFill>
        </p:spPr>
        <p:txBody>
          <a:bodyPr wrap="square" rtlCol="0">
            <a:spAutoFit/>
          </a:bodyPr>
          <a:lstStyle/>
          <a:p>
            <a:r>
              <a:rPr lang="ru-RU" sz="1400" dirty="0" smtClean="0"/>
              <a:t>На предприятии используются многопильные станки </a:t>
            </a:r>
            <a:r>
              <a:rPr lang="en-US" sz="1400" dirty="0" smtClean="0"/>
              <a:t>Walter</a:t>
            </a:r>
            <a:r>
              <a:rPr lang="ru-RU" sz="1400" dirty="0" smtClean="0"/>
              <a:t> с диаметром пильного диска 630 мм.</a:t>
            </a:r>
          </a:p>
        </p:txBody>
      </p:sp>
      <p:sp>
        <p:nvSpPr>
          <p:cNvPr id="7" name="TextBox 6"/>
          <p:cNvSpPr txBox="1"/>
          <p:nvPr/>
        </p:nvSpPr>
        <p:spPr>
          <a:xfrm>
            <a:off x="4364966" y="2978985"/>
            <a:ext cx="2147977" cy="954107"/>
          </a:xfrm>
          <a:prstGeom prst="rect">
            <a:avLst/>
          </a:prstGeom>
          <a:solidFill>
            <a:schemeClr val="bg1">
              <a:lumMod val="95000"/>
            </a:schemeClr>
          </a:solidFill>
        </p:spPr>
        <p:txBody>
          <a:bodyPr wrap="square" rtlCol="0">
            <a:spAutoFit/>
          </a:bodyPr>
          <a:lstStyle/>
          <a:p>
            <a:r>
              <a:rPr lang="ru-RU" sz="1400" dirty="0" smtClean="0"/>
              <a:t>Многопильный станок первой линии раскраивает бревна на </a:t>
            </a:r>
            <a:r>
              <a:rPr lang="ru-RU" sz="1400" dirty="0" err="1" smtClean="0"/>
              <a:t>необрезной</a:t>
            </a:r>
            <a:r>
              <a:rPr lang="ru-RU" sz="1400" dirty="0" smtClean="0"/>
              <a:t> брус и доску.</a:t>
            </a:r>
          </a:p>
        </p:txBody>
      </p:sp>
      <p:sp>
        <p:nvSpPr>
          <p:cNvPr id="8" name="TextBox 7"/>
          <p:cNvSpPr txBox="1"/>
          <p:nvPr/>
        </p:nvSpPr>
        <p:spPr>
          <a:xfrm>
            <a:off x="6699848" y="3994027"/>
            <a:ext cx="2133599" cy="738664"/>
          </a:xfrm>
          <a:prstGeom prst="rect">
            <a:avLst/>
          </a:prstGeom>
          <a:solidFill>
            <a:schemeClr val="bg1">
              <a:lumMod val="95000"/>
            </a:schemeClr>
          </a:solidFill>
        </p:spPr>
        <p:txBody>
          <a:bodyPr wrap="square" rtlCol="0">
            <a:spAutoFit/>
          </a:bodyPr>
          <a:lstStyle/>
          <a:p>
            <a:r>
              <a:rPr lang="ru-RU" sz="1400" dirty="0" smtClean="0"/>
              <a:t>Затем материал двигается к следующему процессу. </a:t>
            </a: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1039</TotalTime>
  <Words>605</Words>
  <Application>Microsoft Office PowerPoint</Application>
  <PresentationFormat>Экран (4:3)</PresentationFormat>
  <Paragraphs>57</Paragraphs>
  <Slides>18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Сервер</dc:creator>
  <cp:lastModifiedBy>Сервер</cp:lastModifiedBy>
  <cp:revision>35</cp:revision>
  <dcterms:created xsi:type="dcterms:W3CDTF">2015-10-19T01:01:18Z</dcterms:created>
  <dcterms:modified xsi:type="dcterms:W3CDTF">2018-03-23T02:08:02Z</dcterms:modified>
</cp:coreProperties>
</file>